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290" r:id="rId4"/>
    <p:sldId id="294" r:id="rId5"/>
    <p:sldId id="295" r:id="rId6"/>
    <p:sldId id="292" r:id="rId7"/>
    <p:sldId id="293" r:id="rId8"/>
    <p:sldId id="296" r:id="rId9"/>
    <p:sldId id="297" r:id="rId10"/>
    <p:sldId id="258" r:id="rId11"/>
    <p:sldId id="257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ISD Employee" initials="A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86C867-AFD8-47DF-9002-2817D1BB3C06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D4C5C3-ABA1-4C77-8564-86049C65032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audio" Target="../media/media3.wav"/><Relationship Id="rId5" Type="http://schemas.microsoft.com/office/2007/relationships/media" Target="../media/media3.wav"/><Relationship Id="rId4" Type="http://schemas.openxmlformats.org/officeDocument/2006/relationships/audio" Target="../media/media2.wav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media" Target="../media/media5.wav"/><Relationship Id="rId2" Type="http://schemas.microsoft.com/office/2007/relationships/media" Target="../media/media4.wav"/><Relationship Id="rId1" Type="http://schemas.openxmlformats.org/officeDocument/2006/relationships/audio" Target="NULL" TargetMode="Externa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1800" y="1794935"/>
            <a:ext cx="5723468" cy="1828090"/>
          </a:xfrm>
        </p:spPr>
        <p:txBody>
          <a:bodyPr/>
          <a:lstStyle/>
          <a:p>
            <a:r>
              <a:rPr lang="en-US" dirty="0" smtClean="0"/>
              <a:t>How Low </a:t>
            </a:r>
            <a:br>
              <a:rPr lang="en-US" dirty="0" smtClean="0"/>
            </a:br>
            <a:r>
              <a:rPr lang="en-US" dirty="0" smtClean="0"/>
              <a:t>Can You Go?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7445" y="3736622"/>
            <a:ext cx="5712179" cy="606778"/>
          </a:xfrm>
        </p:spPr>
        <p:txBody>
          <a:bodyPr/>
          <a:lstStyle/>
          <a:p>
            <a:r>
              <a:rPr lang="en-US" dirty="0" smtClean="0"/>
              <a:t>The Lower Ledger Line Game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707445" y="5029200"/>
            <a:ext cx="5712179" cy="114017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Created by </a:t>
            </a:r>
            <a:r>
              <a:rPr lang="en-US" dirty="0" smtClean="0">
                <a:latin typeface="Blackadder ITC" panose="04020505051007020D02" pitchFamily="82" charset="0"/>
              </a:rPr>
              <a:t>Laura Walsh</a:t>
            </a:r>
            <a:r>
              <a:rPr lang="en-US" dirty="0" smtClean="0"/>
              <a:t>, Bailey Junior High March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7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1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26227" y="1762899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4684" y="1773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5163" y="1752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1295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12530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12318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28067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27643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27432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26227" y="3352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34684" y="33104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25163" y="32892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22860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22436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22224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22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2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26227" y="31242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4684" y="3135085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5163" y="3113901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15113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14689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14478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25781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2535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2514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26227" y="2057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34684" y="20150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25163" y="19938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3657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36152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35940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956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3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26227" y="370231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4684" y="3713202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5163" y="3692018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12065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11641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11430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2895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28532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28320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26227" y="2057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34684" y="20150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25163" y="19938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3962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39200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38988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07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4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26227" y="1762899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4684" y="1773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5163" y="1752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2590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25484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25272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34163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33739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33528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26227" y="3962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34684" y="39200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25163" y="38988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41910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41486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41274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938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5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26227" y="309271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4684" y="3103602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5163" y="3082418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3657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36152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35940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41783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41359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41148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26227" y="3962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34684" y="39200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25163" y="38988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44831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4440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4419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9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6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26227" y="3667899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4684" y="3678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5163" y="3657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3962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39200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38988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41783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41359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41148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34543" y="47117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0" y="46693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33479" y="46482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44831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4440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4419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4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7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26227" y="393091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34684" y="3941802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25163" y="3920618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4419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43772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43560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50165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49741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49530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34543" y="47117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0" y="46693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33479" y="46482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41783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41359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41148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8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8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15951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4946" y="4170402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45425" y="4149218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4419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437723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4356046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50165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49741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49530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34543" y="47117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0" y="46693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33479" y="46482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52451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5202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5181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898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0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10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10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9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15951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4946" y="4170402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45425" y="4149218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31115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30691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30480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36449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36025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35814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34543" y="47117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0" y="46693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33479" y="46482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52451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5202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5181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74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7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74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374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10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393091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4946" y="3941802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45425" y="3920618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47117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46693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46482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44831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4440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4419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34543" y="50165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0" y="49741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33479" y="49530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52451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5202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5181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20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74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7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74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374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Ledger Lines for Treble Clef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/>
          <p:cNvSpPr txBox="1">
            <a:spLocks/>
          </p:cNvSpPr>
          <p:nvPr/>
        </p:nvSpPr>
        <p:spPr>
          <a:xfrm>
            <a:off x="838200" y="1306286"/>
            <a:ext cx="2514600" cy="903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do we call these 5 Lines?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62764" y="2068286"/>
            <a:ext cx="103137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Staff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870857" y="2569028"/>
            <a:ext cx="2514600" cy="124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notes are on the lines of the staff?</a:t>
            </a:r>
          </a:p>
        </p:txBody>
      </p:sp>
      <p:sp>
        <p:nvSpPr>
          <p:cNvPr id="62" name="Oval 61"/>
          <p:cNvSpPr/>
          <p:nvPr/>
        </p:nvSpPr>
        <p:spPr>
          <a:xfrm>
            <a:off x="4217380" y="3385458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217380" y="2813958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17380" y="2302328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217380" y="17798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217380" y="1224643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67786" y="3637002"/>
            <a:ext cx="182133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 G B D F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 rot="726308">
            <a:off x="1453442" y="4831873"/>
            <a:ext cx="471738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Every Good Boy Does Fine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980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/>
      <p:bldP spid="60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Level 11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393091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154946" y="3941802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645425" y="3920618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0" name="Oval 29"/>
          <p:cNvSpPr/>
          <p:nvPr/>
        </p:nvSpPr>
        <p:spPr>
          <a:xfrm>
            <a:off x="4226227" y="34163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134684" y="33739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625163" y="33528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3" name="Oval 32"/>
          <p:cNvSpPr/>
          <p:nvPr/>
        </p:nvSpPr>
        <p:spPr>
          <a:xfrm>
            <a:off x="4226227" y="44831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34684" y="44407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625163" y="44196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92D05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92D05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6" name="Oval 35"/>
          <p:cNvSpPr/>
          <p:nvPr/>
        </p:nvSpPr>
        <p:spPr>
          <a:xfrm>
            <a:off x="4234543" y="50165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effectLst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000" y="49741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633479" y="49530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39" name="Oval 38"/>
          <p:cNvSpPr/>
          <p:nvPr/>
        </p:nvSpPr>
        <p:spPr>
          <a:xfrm>
            <a:off x="4226227" y="554995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92D050"/>
                </a:solidFill>
              </a:ln>
              <a:effectLst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134684" y="5507584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6625163" y="5486400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2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83850" y="5791200"/>
            <a:ext cx="609600" cy="609600"/>
          </a:xfrm>
          <a:prstGeom prst="rect">
            <a:avLst/>
          </a:prstGeom>
        </p:spPr>
      </p:pic>
      <p:pic>
        <p:nvPicPr>
          <p:cNvPr id="45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812617" y="5867400"/>
            <a:ext cx="609600" cy="609600"/>
          </a:xfrm>
          <a:prstGeom prst="rect">
            <a:avLst/>
          </a:prstGeom>
        </p:spPr>
      </p:pic>
      <p:pic>
        <p:nvPicPr>
          <p:cNvPr id="46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378627" y="5943600"/>
            <a:ext cx="609600" cy="609600"/>
          </a:xfrm>
          <a:prstGeom prst="rect">
            <a:avLst/>
          </a:prstGeom>
        </p:spPr>
      </p:pic>
      <p:pic>
        <p:nvPicPr>
          <p:cNvPr id="47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44883" y="5954486"/>
            <a:ext cx="609600" cy="609600"/>
          </a:xfrm>
          <a:prstGeom prst="rect">
            <a:avLst/>
          </a:prstGeom>
        </p:spPr>
      </p:pic>
      <p:pic>
        <p:nvPicPr>
          <p:cNvPr id="48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73650" y="6030686"/>
            <a:ext cx="609600" cy="609600"/>
          </a:xfrm>
          <a:prstGeom prst="rect">
            <a:avLst/>
          </a:prstGeom>
        </p:spPr>
      </p:pic>
      <p:pic>
        <p:nvPicPr>
          <p:cNvPr id="49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039660" y="6106886"/>
            <a:ext cx="609600" cy="609600"/>
          </a:xfrm>
          <a:prstGeom prst="rect">
            <a:avLst/>
          </a:prstGeom>
        </p:spPr>
      </p:pic>
      <p:pic>
        <p:nvPicPr>
          <p:cNvPr id="50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200619" y="6183086"/>
            <a:ext cx="609600" cy="609600"/>
          </a:xfrm>
          <a:prstGeom prst="rect">
            <a:avLst/>
          </a:prstGeom>
        </p:spPr>
      </p:pic>
      <p:pic>
        <p:nvPicPr>
          <p:cNvPr id="51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29386" y="6259286"/>
            <a:ext cx="609600" cy="609600"/>
          </a:xfrm>
          <a:prstGeom prst="rect">
            <a:avLst/>
          </a:prstGeom>
        </p:spPr>
      </p:pic>
      <p:pic>
        <p:nvPicPr>
          <p:cNvPr id="52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695396" y="6335486"/>
            <a:ext cx="609600" cy="609600"/>
          </a:xfrm>
          <a:prstGeom prst="rect">
            <a:avLst/>
          </a:prstGeom>
        </p:spPr>
      </p:pic>
      <p:pic>
        <p:nvPicPr>
          <p:cNvPr id="53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825207" y="6411686"/>
            <a:ext cx="609600" cy="609600"/>
          </a:xfrm>
          <a:prstGeom prst="rect">
            <a:avLst/>
          </a:prstGeom>
        </p:spPr>
      </p:pic>
      <p:pic>
        <p:nvPicPr>
          <p:cNvPr id="54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53974" y="6487886"/>
            <a:ext cx="609600" cy="609600"/>
          </a:xfrm>
          <a:prstGeom prst="rect">
            <a:avLst/>
          </a:prstGeom>
        </p:spPr>
      </p:pic>
      <p:pic>
        <p:nvPicPr>
          <p:cNvPr id="55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19984" y="6564086"/>
            <a:ext cx="609600" cy="609600"/>
          </a:xfrm>
          <a:prstGeom prst="rect">
            <a:avLst/>
          </a:prstGeom>
        </p:spPr>
      </p:pic>
      <p:pic>
        <p:nvPicPr>
          <p:cNvPr id="56" name="MS900074672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8413.4038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166767" y="6433457"/>
            <a:ext cx="609600" cy="609600"/>
          </a:xfrm>
          <a:prstGeom prst="rect">
            <a:avLst/>
          </a:prstGeom>
        </p:spPr>
      </p:pic>
      <p:pic>
        <p:nvPicPr>
          <p:cNvPr id="57" name="MS900388506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534" y="6509657"/>
            <a:ext cx="609600" cy="609600"/>
          </a:xfrm>
          <a:prstGeom prst="rect">
            <a:avLst/>
          </a:prstGeom>
        </p:spPr>
      </p:pic>
      <p:pic>
        <p:nvPicPr>
          <p:cNvPr id="58" name="MS900069304[1]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661544" y="6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3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742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13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1587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742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0" dur="813" fill="hold"/>
                                        <p:tgtEl>
                                          <p:spTgt spid="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87" fill="hold"/>
                                        <p:tgtEl>
                                          <p:spTgt spid="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3742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13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587" fill="hold"/>
                                        <p:tgtEl>
                                          <p:spTgt spid="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8" dur="3742" fill="hold"/>
                                        <p:tgtEl>
                                          <p:spTgt spid="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813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6" dur="1587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3742" fill="hold"/>
                                        <p:tgtEl>
                                          <p:spTgt spid="5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6" dur="813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6" dur="1587" fill="hold"/>
                                        <p:tgtEl>
                                          <p:spTgt spid="5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 showWhenStopped="0">
                <p:cTn id="1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 showWhenStopped="0">
                <p:cTn id="1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audio>
              <p:cMediaNode vol="80000" showWhenStopped="0">
                <p:cTn id="2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  <p:audio>
              <p:cMediaNode vol="80000" showWhenStopped="0">
                <p:cTn id="2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"/>
                </p:tgtEl>
              </p:cMediaNode>
            </p:audio>
            <p:audio>
              <p:cMediaNode vol="80000" showWhenStopped="0">
                <p:cTn id="2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"/>
                </p:tgtEl>
              </p:cMediaNode>
            </p:audio>
            <p:audio>
              <p:cMediaNode vol="80000" showWhenStopped="0">
                <p:cTn id="20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  <p:audio>
              <p:cMediaNode vol="80000" showWhenStopped="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audio>
            <p:audio>
              <p:cMediaNode vol="80000" showWhenStopped="0">
                <p:cTn id="20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2"/>
                </p:tgtEl>
              </p:cMediaNode>
            </p:audio>
            <p:audio>
              <p:cMediaNode vol="80000" showWhenStopped="0">
                <p:cTn id="2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3"/>
                </p:tgtEl>
              </p:cMediaNode>
            </p:audio>
            <p:audio>
              <p:cMediaNode vol="80000" showWhenStopped="0">
                <p:cTn id="20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 showWhenStopped="0">
                <p:cTn id="2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audio>
              <p:cMediaNode vol="80000" showWhenStopped="0">
                <p:cTn id="2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6"/>
                </p:tgtEl>
              </p:cMediaNode>
            </p:audio>
            <p:audio>
              <p:cMediaNode vol="80000" showWhenStopped="0">
                <p:cTn id="2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7"/>
                </p:tgtEl>
              </p:cMediaNode>
            </p:audio>
            <p:audio>
              <p:cMediaNode vol="80000" showWhenStopped="0">
                <p:cTn id="2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8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30" grpId="0" animBg="1"/>
      <p:bldP spid="31" grpId="0"/>
      <p:bldP spid="32" grpId="0"/>
      <p:bldP spid="33" grpId="0" animBg="1"/>
      <p:bldP spid="34" grpId="0"/>
      <p:bldP spid="35" grpId="0"/>
      <p:bldP spid="36" grpId="0" animBg="1"/>
      <p:bldP spid="37" grpId="0"/>
      <p:bldP spid="38" grpId="0"/>
      <p:bldP spid="39" grpId="0" animBg="1"/>
      <p:bldP spid="40" grpId="0"/>
      <p:bldP spid="4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393091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14400" y="4496975"/>
            <a:ext cx="23587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Seconds!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638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0292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14400" y="4496975"/>
            <a:ext cx="23587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Seconds!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574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495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14400" y="4496975"/>
            <a:ext cx="23587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Seconds!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607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1910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14400" y="4496975"/>
            <a:ext cx="23587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Seconds!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2061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724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14400" y="4496975"/>
            <a:ext cx="23587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Seconds!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8488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257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14400" y="4496975"/>
            <a:ext cx="23587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Seconds!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328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562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14400" y="4496975"/>
            <a:ext cx="23587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Seconds!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8893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0292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914400" y="4496975"/>
            <a:ext cx="2358787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70C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10 Seconds!</a:t>
            </a:r>
            <a:endParaRPr lang="en-US" sz="3000" b="1" cap="none" spc="100" dirty="0">
              <a:ln w="18000">
                <a:solidFill>
                  <a:srgbClr val="0070C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00419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0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1910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 Seconds!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9460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Ledger Lines for Treble Clef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ubtitle 2"/>
          <p:cNvSpPr txBox="1">
            <a:spLocks/>
          </p:cNvSpPr>
          <p:nvPr/>
        </p:nvSpPr>
        <p:spPr>
          <a:xfrm>
            <a:off x="870857" y="1752600"/>
            <a:ext cx="2514600" cy="124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about the Spaces?</a:t>
            </a:r>
          </a:p>
        </p:txBody>
      </p:sp>
      <p:sp>
        <p:nvSpPr>
          <p:cNvPr id="62" name="Oval 61"/>
          <p:cNvSpPr/>
          <p:nvPr/>
        </p:nvSpPr>
        <p:spPr>
          <a:xfrm>
            <a:off x="4217380" y="3129644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217380" y="255814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17380" y="2046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217380" y="15240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78581" y="2820574"/>
            <a:ext cx="139974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F A C E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 rot="726308">
            <a:off x="1179302" y="4208929"/>
            <a:ext cx="4648196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Space Rhymes with FACE!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7415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3" grpId="0" animBg="1"/>
      <p:bldP spid="64" grpId="0" animBg="1"/>
      <p:bldP spid="65" grpId="0" animBg="1"/>
      <p:bldP spid="67" grpId="0"/>
      <p:bldP spid="6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257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 Seconds!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0410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724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 Seconds!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4518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562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 Seconds!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8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3962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 Seconds!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633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495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 Seconds!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387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0292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00B05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00B05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5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5 Seconds!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943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3657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Seconds!</a:t>
            </a:r>
            <a:endParaRPr lang="en-US" sz="3000" b="1" cap="none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134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562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Seconds!</a:t>
            </a:r>
            <a:endParaRPr lang="en-US" sz="3000" b="1" cap="none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81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1910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Seconds!</a:t>
            </a:r>
            <a:endParaRPr lang="en-US" sz="3000" b="1" cap="none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027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257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Seconds!</a:t>
            </a:r>
            <a:endParaRPr lang="en-US" sz="3000" b="1" cap="none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7902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Ledger Lines for Treble Clef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7800" y="41910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47244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52578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/>
          <p:cNvSpPr txBox="1">
            <a:spLocks/>
          </p:cNvSpPr>
          <p:nvPr/>
        </p:nvSpPr>
        <p:spPr>
          <a:xfrm>
            <a:off x="838200" y="1306286"/>
            <a:ext cx="2514600" cy="903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So what are these extra lines called?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65362" y="2068286"/>
            <a:ext cx="24112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Ledger Lines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870857" y="2721428"/>
            <a:ext cx="2514600" cy="1621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Ledger Lines are extra lines added to the staff to go lower (or higher)</a:t>
            </a:r>
          </a:p>
        </p:txBody>
      </p:sp>
      <p:sp>
        <p:nvSpPr>
          <p:cNvPr id="66" name="Oval 65"/>
          <p:cNvSpPr/>
          <p:nvPr/>
        </p:nvSpPr>
        <p:spPr>
          <a:xfrm>
            <a:off x="5486400" y="1224643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72200" y="15131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486400" y="17907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914400" y="4446814"/>
            <a:ext cx="2514600" cy="1621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Watch the </a:t>
            </a:r>
            <a:r>
              <a:rPr lang="en-US" dirty="0" err="1" smtClean="0"/>
              <a:t>the</a:t>
            </a:r>
            <a:r>
              <a:rPr lang="en-US" dirty="0" smtClean="0"/>
              <a:t> alphabet pattern continue down.</a:t>
            </a:r>
          </a:p>
        </p:txBody>
      </p:sp>
      <p:sp>
        <p:nvSpPr>
          <p:cNvPr id="25" name="Oval 24"/>
          <p:cNvSpPr/>
          <p:nvPr/>
        </p:nvSpPr>
        <p:spPr>
          <a:xfrm>
            <a:off x="6172200" y="2046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86400" y="235675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72200" y="2601685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86400" y="2890157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72200" y="3156857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86400" y="33909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72200" y="3657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86400" y="39134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096000" y="41801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486400" y="44577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72200" y="4713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486400" y="49911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72200" y="5257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64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/>
      <p:bldP spid="60" grpId="0"/>
      <p:bldP spid="66" grpId="0" animBg="1"/>
      <p:bldP spid="27" grpId="0" animBg="1"/>
      <p:bldP spid="64" grpId="0" animBg="1"/>
      <p:bldP spid="22" grpId="0"/>
      <p:bldP spid="25" grpId="0" animBg="1"/>
      <p:bldP spid="23" grpId="0" animBg="1"/>
      <p:bldP spid="38" grpId="0" animBg="1"/>
      <p:bldP spid="37" grpId="0" animBg="1"/>
      <p:bldP spid="36" grpId="0" animBg="1"/>
      <p:bldP spid="35" grpId="0" animBg="1"/>
      <p:bldP spid="45" grpId="0" animBg="1"/>
      <p:bldP spid="46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495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Seconds!</a:t>
            </a:r>
            <a:endParaRPr lang="en-US" sz="3000" b="1" cap="none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1179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50292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Seconds!</a:t>
            </a:r>
            <a:endParaRPr lang="en-US" sz="3000" b="1" cap="none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606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Lightening Round!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22098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2098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2098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2098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2098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886200" y="41910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886200" y="47244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86200" y="52578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886200" y="5791200"/>
            <a:ext cx="152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246489" y="47244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958956" y="3124200"/>
            <a:ext cx="1287533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Wha</a:t>
            </a:r>
            <a:r>
              <a:rPr lang="en-US" sz="3000" b="1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t?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160889" y="3103602"/>
            <a:ext cx="1126975" cy="55399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FFC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How?</a:t>
            </a:r>
            <a:endParaRPr lang="en-US" sz="3000" b="1" cap="none" spc="100" dirty="0">
              <a:ln w="18000">
                <a:solidFill>
                  <a:srgbClr val="FFC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3" name="MS900388407[1]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330.009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05000" y="5410200"/>
            <a:ext cx="609600" cy="609600"/>
          </a:xfrm>
          <a:prstGeom prst="rect">
            <a:avLst/>
          </a:prstGeom>
        </p:spPr>
      </p:pic>
      <p:pic>
        <p:nvPicPr>
          <p:cNvPr id="4" name="MS900069329[1]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904112" y="5486400"/>
            <a:ext cx="609600" cy="609600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027636" y="4496975"/>
            <a:ext cx="213231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none" spc="100" dirty="0" smtClean="0">
                <a:ln w="18000">
                  <a:solidFill>
                    <a:srgbClr val="C0000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3 Seconds!</a:t>
            </a:r>
            <a:endParaRPr lang="en-US" sz="3000" b="1" cap="none" spc="100" dirty="0">
              <a:ln w="18000">
                <a:solidFill>
                  <a:srgbClr val="C0000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637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showWhenStopped="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7" grpId="0" animBg="1"/>
      <p:bldP spid="28" grpId="0"/>
      <p:bldP spid="29" grpId="0"/>
      <p:bldP spid="4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Ledger Lines for Treble Clef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47244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52578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486400" y="1224643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72200" y="15131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486400" y="17907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914400" y="3175907"/>
            <a:ext cx="2667000" cy="2030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Sometimes watching it go forwards helps…Check it out</a:t>
            </a:r>
          </a:p>
        </p:txBody>
      </p:sp>
      <p:sp>
        <p:nvSpPr>
          <p:cNvPr id="25" name="Oval 24"/>
          <p:cNvSpPr/>
          <p:nvPr/>
        </p:nvSpPr>
        <p:spPr>
          <a:xfrm>
            <a:off x="6172200" y="2046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86400" y="235675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72200" y="2601685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86400" y="2890157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72200" y="3156857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86400" y="33909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72200" y="3657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86400" y="39134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096000" y="41801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486400" y="44577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72200" y="4713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486400" y="49911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72200" y="5257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0086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7" grpId="0" animBg="1"/>
      <p:bldP spid="64" grpId="0" animBg="1"/>
      <p:bldP spid="22" grpId="0"/>
      <p:bldP spid="25" grpId="0" animBg="1"/>
      <p:bldP spid="23" grpId="0" animBg="1"/>
      <p:bldP spid="38" grpId="0" animBg="1"/>
      <p:bldP spid="37" grpId="0" animBg="1"/>
      <p:bldP spid="36" grpId="0" animBg="1"/>
      <p:bldP spid="35" grpId="0" animBg="1"/>
      <p:bldP spid="45" grpId="0" animBg="1"/>
      <p:bldP spid="46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Ledger Lines for Bass Clef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/>
          <p:cNvSpPr txBox="1">
            <a:spLocks/>
          </p:cNvSpPr>
          <p:nvPr/>
        </p:nvSpPr>
        <p:spPr>
          <a:xfrm>
            <a:off x="838200" y="1306286"/>
            <a:ext cx="2514600" cy="903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do we call these 5 Lines?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262764" y="2068286"/>
            <a:ext cx="103137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Staff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870857" y="2569028"/>
            <a:ext cx="2514600" cy="124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notes are on the lines of the staff?</a:t>
            </a:r>
          </a:p>
        </p:txBody>
      </p:sp>
      <p:sp>
        <p:nvSpPr>
          <p:cNvPr id="62" name="Oval 61"/>
          <p:cNvSpPr/>
          <p:nvPr/>
        </p:nvSpPr>
        <p:spPr>
          <a:xfrm>
            <a:off x="4217380" y="3385458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217380" y="2813958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17380" y="2302328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217380" y="17798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6" name="Oval 65"/>
          <p:cNvSpPr/>
          <p:nvPr/>
        </p:nvSpPr>
        <p:spPr>
          <a:xfrm>
            <a:off x="4217380" y="1224643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870192" y="3637002"/>
            <a:ext cx="1816523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 B D F A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 rot="726308">
            <a:off x="1065935" y="4935873"/>
            <a:ext cx="4835234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Good Boys Do Fine Always!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81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/>
      <p:bldP spid="60" grpId="0"/>
      <p:bldP spid="62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Ledger Lines for Bass Clef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Subtitle 2"/>
          <p:cNvSpPr txBox="1">
            <a:spLocks/>
          </p:cNvSpPr>
          <p:nvPr/>
        </p:nvSpPr>
        <p:spPr>
          <a:xfrm>
            <a:off x="870857" y="1752600"/>
            <a:ext cx="2514600" cy="12409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What about the Spaces?</a:t>
            </a:r>
          </a:p>
        </p:txBody>
      </p:sp>
      <p:sp>
        <p:nvSpPr>
          <p:cNvPr id="62" name="Oval 61"/>
          <p:cNvSpPr/>
          <p:nvPr/>
        </p:nvSpPr>
        <p:spPr>
          <a:xfrm>
            <a:off x="4217380" y="3129644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3" name="Oval 62"/>
          <p:cNvSpPr/>
          <p:nvPr/>
        </p:nvSpPr>
        <p:spPr>
          <a:xfrm>
            <a:off x="4217380" y="255814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4" name="Oval 63"/>
          <p:cNvSpPr/>
          <p:nvPr/>
        </p:nvSpPr>
        <p:spPr>
          <a:xfrm>
            <a:off x="4217380" y="2046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5" name="Oval 64"/>
          <p:cNvSpPr/>
          <p:nvPr/>
        </p:nvSpPr>
        <p:spPr>
          <a:xfrm>
            <a:off x="4217380" y="15240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52132" y="2820574"/>
            <a:ext cx="1452642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 C E G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8" name="Rectangle 67"/>
          <p:cNvSpPr/>
          <p:nvPr/>
        </p:nvSpPr>
        <p:spPr>
          <a:xfrm rot="726308">
            <a:off x="1800180" y="4208929"/>
            <a:ext cx="340644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All Cows Eat Grass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7322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 animBg="1"/>
      <p:bldP spid="63" grpId="0" animBg="1"/>
      <p:bldP spid="64" grpId="0" animBg="1"/>
      <p:bldP spid="65" grpId="0" animBg="1"/>
      <p:bldP spid="67" grpId="0"/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Ledger Lines for Bass Clef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257800" y="41910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47244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52578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Subtitle 2"/>
          <p:cNvSpPr txBox="1">
            <a:spLocks/>
          </p:cNvSpPr>
          <p:nvPr/>
        </p:nvSpPr>
        <p:spPr>
          <a:xfrm>
            <a:off x="838200" y="1306286"/>
            <a:ext cx="2514600" cy="9035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So what are these extra lines called?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65362" y="2068286"/>
            <a:ext cx="24112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spc="100" dirty="0" smtClean="0">
                <a:ln w="18000">
                  <a:solidFill>
                    <a:srgbClr val="7030A0"/>
                  </a:solidFill>
                  <a:prstDash val="solid"/>
                </a:ln>
                <a:solidFill>
                  <a:srgbClr val="FFC000">
                    <a:alpha val="5700"/>
                  </a:srgb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Ledger Lines</a:t>
            </a:r>
            <a:endParaRPr lang="en-US" sz="3000" b="1" cap="none" spc="100" dirty="0">
              <a:ln w="18000">
                <a:solidFill>
                  <a:srgbClr val="7030A0"/>
                </a:solidFill>
                <a:prstDash val="solid"/>
              </a:ln>
              <a:solidFill>
                <a:srgbClr val="FFC000">
                  <a:alpha val="5700"/>
                </a:srgb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870857" y="2721428"/>
            <a:ext cx="2514600" cy="1621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Ledger Lines are extra lines added to the staff to go lower (or higher)</a:t>
            </a:r>
          </a:p>
        </p:txBody>
      </p:sp>
      <p:sp>
        <p:nvSpPr>
          <p:cNvPr id="66" name="Oval 65"/>
          <p:cNvSpPr/>
          <p:nvPr/>
        </p:nvSpPr>
        <p:spPr>
          <a:xfrm>
            <a:off x="5486400" y="1224643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72200" y="15131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64" name="Oval 63"/>
          <p:cNvSpPr/>
          <p:nvPr/>
        </p:nvSpPr>
        <p:spPr>
          <a:xfrm>
            <a:off x="5486400" y="17907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914400" y="4446814"/>
            <a:ext cx="2514600" cy="16219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Watch the </a:t>
            </a:r>
            <a:r>
              <a:rPr lang="en-US" dirty="0" err="1" smtClean="0"/>
              <a:t>the</a:t>
            </a:r>
            <a:r>
              <a:rPr lang="en-US" dirty="0" smtClean="0"/>
              <a:t> alphabet pattern continue down.</a:t>
            </a:r>
          </a:p>
        </p:txBody>
      </p:sp>
      <p:sp>
        <p:nvSpPr>
          <p:cNvPr id="25" name="Oval 24"/>
          <p:cNvSpPr/>
          <p:nvPr/>
        </p:nvSpPr>
        <p:spPr>
          <a:xfrm>
            <a:off x="6172200" y="2046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86400" y="235675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72200" y="2601685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86400" y="2890157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72200" y="3156857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86400" y="33909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72200" y="3657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86400" y="39134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096000" y="41801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486400" y="44577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72200" y="4713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486400" y="49911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72200" y="5257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284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9" grpId="0"/>
      <p:bldP spid="60" grpId="0"/>
      <p:bldP spid="66" grpId="0" animBg="1"/>
      <p:bldP spid="27" grpId="0" animBg="1"/>
      <p:bldP spid="64" grpId="0" animBg="1"/>
      <p:bldP spid="22" grpId="0"/>
      <p:bldP spid="25" grpId="0" animBg="1"/>
      <p:bldP spid="23" grpId="0" animBg="1"/>
      <p:bldP spid="38" grpId="0" animBg="1"/>
      <p:bldP spid="37" grpId="0" animBg="1"/>
      <p:bldP spid="36" grpId="0" animBg="1"/>
      <p:bldP spid="35" grpId="0" animBg="1"/>
      <p:bldP spid="45" grpId="0" animBg="1"/>
      <p:bldP spid="46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321515"/>
            <a:ext cx="6965245" cy="1202485"/>
          </a:xfrm>
        </p:spPr>
        <p:txBody>
          <a:bodyPr/>
          <a:lstStyle/>
          <a:p>
            <a:r>
              <a:rPr lang="en-US" dirty="0" smtClean="0"/>
              <a:t>Ledger Lines for Bass Clef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581400" y="15240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581400" y="20574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581400" y="25908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581400" y="31242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81400" y="3657600"/>
            <a:ext cx="4648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257800" y="47244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57800" y="52578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5486400" y="1224643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172200" y="15131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5257800" y="4191000"/>
            <a:ext cx="19812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val 63"/>
          <p:cNvSpPr/>
          <p:nvPr/>
        </p:nvSpPr>
        <p:spPr>
          <a:xfrm>
            <a:off x="5486400" y="17907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914400" y="3175907"/>
            <a:ext cx="2667000" cy="20301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Sometimes watching it go forwards helps…Check it out</a:t>
            </a:r>
          </a:p>
        </p:txBody>
      </p:sp>
      <p:sp>
        <p:nvSpPr>
          <p:cNvPr id="25" name="Oval 24"/>
          <p:cNvSpPr/>
          <p:nvPr/>
        </p:nvSpPr>
        <p:spPr>
          <a:xfrm>
            <a:off x="6172200" y="2046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486400" y="2356757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172200" y="2601685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7" name="Oval 36"/>
          <p:cNvSpPr/>
          <p:nvPr/>
        </p:nvSpPr>
        <p:spPr>
          <a:xfrm>
            <a:off x="5486400" y="2890157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172200" y="3156857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35" name="Oval 34"/>
          <p:cNvSpPr/>
          <p:nvPr/>
        </p:nvSpPr>
        <p:spPr>
          <a:xfrm>
            <a:off x="5486400" y="33909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5" name="Oval 44"/>
          <p:cNvSpPr/>
          <p:nvPr/>
        </p:nvSpPr>
        <p:spPr>
          <a:xfrm>
            <a:off x="6172200" y="36576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/>
              </a:rPr>
              <a:t>F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46" name="Oval 45"/>
          <p:cNvSpPr/>
          <p:nvPr/>
        </p:nvSpPr>
        <p:spPr>
          <a:xfrm>
            <a:off x="5486400" y="39134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E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3" name="Oval 52"/>
          <p:cNvSpPr/>
          <p:nvPr/>
        </p:nvSpPr>
        <p:spPr>
          <a:xfrm>
            <a:off x="6096000" y="41801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D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486400" y="44577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5" name="Oval 54"/>
          <p:cNvSpPr/>
          <p:nvPr/>
        </p:nvSpPr>
        <p:spPr>
          <a:xfrm>
            <a:off x="6172200" y="4713514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B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7" name="Oval 56"/>
          <p:cNvSpPr/>
          <p:nvPr/>
        </p:nvSpPr>
        <p:spPr>
          <a:xfrm>
            <a:off x="5486400" y="4991100"/>
            <a:ext cx="914400" cy="533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  <p:sp>
        <p:nvSpPr>
          <p:cNvPr id="58" name="Oval 57"/>
          <p:cNvSpPr/>
          <p:nvPr/>
        </p:nvSpPr>
        <p:spPr>
          <a:xfrm>
            <a:off x="6172200" y="5257800"/>
            <a:ext cx="914400" cy="533400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G</a:t>
            </a:r>
            <a:endParaRPr lang="en-US" sz="400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6666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27" grpId="0" animBg="1"/>
      <p:bldP spid="64" grpId="0" animBg="1"/>
      <p:bldP spid="22" grpId="0"/>
      <p:bldP spid="25" grpId="0" animBg="1"/>
      <p:bldP spid="23" grpId="0" animBg="1"/>
      <p:bldP spid="38" grpId="0" animBg="1"/>
      <p:bldP spid="37" grpId="0" animBg="1"/>
      <p:bldP spid="36" grpId="0" animBg="1"/>
      <p:bldP spid="35" grpId="0" animBg="1"/>
      <p:bldP spid="45" grpId="0" animBg="1"/>
      <p:bldP spid="46" grpId="0" animBg="1"/>
      <p:bldP spid="53" grpId="0" animBg="1"/>
      <p:bldP spid="54" grpId="0" animBg="1"/>
      <p:bldP spid="55" grpId="0" animBg="1"/>
      <p:bldP spid="57" grpId="0" animBg="1"/>
      <p:bldP spid="58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601</TotalTime>
  <Words>771</Words>
  <Application>Microsoft Office PowerPoint</Application>
  <PresentationFormat>On-screen Show (4:3)</PresentationFormat>
  <Paragraphs>328</Paragraphs>
  <Slides>42</Slides>
  <Notes>0</Notes>
  <HiddenSlides>0</HiddenSlides>
  <MMClips>209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Pushpin</vt:lpstr>
      <vt:lpstr>How Low  Can You Go?</vt:lpstr>
      <vt:lpstr>Ledger Lines for Treble Clef</vt:lpstr>
      <vt:lpstr>Ledger Lines for Treble Clef</vt:lpstr>
      <vt:lpstr>Ledger Lines for Treble Clef</vt:lpstr>
      <vt:lpstr>Ledger Lines for Treble Clef</vt:lpstr>
      <vt:lpstr>Ledger Lines for Bass Clef</vt:lpstr>
      <vt:lpstr>Ledger Lines for Bass Clef</vt:lpstr>
      <vt:lpstr>Ledger Lines for Bass Clef</vt:lpstr>
      <vt:lpstr>Ledger Lines for Bass Clef</vt:lpstr>
      <vt:lpstr>Level 1</vt:lpstr>
      <vt:lpstr>Level 2</vt:lpstr>
      <vt:lpstr>Level 3</vt:lpstr>
      <vt:lpstr>Level 4</vt:lpstr>
      <vt:lpstr>Level 5</vt:lpstr>
      <vt:lpstr>Level 6</vt:lpstr>
      <vt:lpstr>Level 7</vt:lpstr>
      <vt:lpstr>Level 8</vt:lpstr>
      <vt:lpstr>Level 9</vt:lpstr>
      <vt:lpstr>Level 10</vt:lpstr>
      <vt:lpstr>Level 11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  <vt:lpstr>Lightening Round!</vt:lpstr>
    </vt:vector>
  </TitlesOfParts>
  <Company>AISD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Ledger Line</dc:title>
  <dc:creator>AISD Employee</dc:creator>
  <cp:lastModifiedBy>AISD Employee</cp:lastModifiedBy>
  <cp:revision>23</cp:revision>
  <dcterms:created xsi:type="dcterms:W3CDTF">2014-04-04T13:42:42Z</dcterms:created>
  <dcterms:modified xsi:type="dcterms:W3CDTF">2014-11-21T23:24:35Z</dcterms:modified>
</cp:coreProperties>
</file>